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0"/>
  </p:notesMasterIdLst>
  <p:sldIdLst>
    <p:sldId id="281" r:id="rId2"/>
    <p:sldId id="279" r:id="rId3"/>
    <p:sldId id="280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9A674A-4101-400C-81F8-E7BF67DC4103}" type="datetimeFigureOut">
              <a:rPr lang="ru-RU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CC36DFC-782A-4FAB-B1A9-FF454028EC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2653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87DE1F-9043-4967-B82B-3A2C798E51A4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2F04F5-3A90-4386-8C8B-FF3C685EA5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D4F73-BFE2-4A49-8A29-53C0179245AE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F6A73-E17A-4A60-B235-3D0D65F6534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8419CA-83AC-491F-8FFD-9811824C1797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45E4B-87A8-4464-B75C-09221A7668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3CF4AE-E100-4C21-A9A4-10DFF30C3BB5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BFF874-0706-4578-AD6F-71C6FDE1CC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6412F7-4980-4B6F-8A02-47C053AA253B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CDB15C-23AD-443F-A30E-68A3CDD9FF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6C592C-C34A-48FB-875A-996151D035A9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044BEC-123A-46EE-867A-82F4F7B314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AC74AC-E359-4C3D-877E-0BF43BA39736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16CFED-3AB4-4BDB-AC2B-4269DDB06F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1DF3AA-30B5-429B-A993-D3BB4683654B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373201-37F6-466F-93DD-609176A52A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D37E26-24B1-48C2-AD02-3ACFA4C4045B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B53631-2346-449A-A00A-00E600F12E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F33746-BCAA-4ACA-8353-65B56C9FE013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33DC8F-B941-4CBF-86CF-142C58F6DD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F57C07-FC8C-4FEE-A30A-9854882D0B2E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145E5C-D522-4ECE-AE80-15812580F7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86ED0365-779F-4BCE-B104-F670239D2FCD}" type="datetimeFigureOut">
              <a:rPr lang="ru-RU" smtClean="0"/>
              <a:pPr>
                <a:defRPr/>
              </a:pPr>
              <a:t>10.11.2016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481D5BB5-FDB4-4B5F-A7B4-DA8C7050CE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3200" b="1" dirty="0" smtClean="0">
                <a:cs typeface="Angsana New" pitchFamily="18" charset="-34"/>
              </a:rPr>
              <a:t>РЕАБИЛИТАЦИЯ </a:t>
            </a:r>
            <a:r>
              <a:rPr lang="ru-RU" sz="3200" b="1" dirty="0">
                <a:cs typeface="Angsana New" pitchFamily="18" charset="-34"/>
              </a:rPr>
              <a:t>ДЕТЕЙ </a:t>
            </a:r>
            <a:endParaRPr lang="ru-RU" sz="3200" b="1" dirty="0" smtClean="0">
              <a:cs typeface="Angsana New" pitchFamily="18" charset="-34"/>
            </a:endParaRPr>
          </a:p>
          <a:p>
            <a:pPr marL="0" indent="0" algn="ctr">
              <a:buNone/>
            </a:pPr>
            <a:r>
              <a:rPr lang="ru-RU" sz="3200" b="1" dirty="0" smtClean="0">
                <a:cs typeface="Angsana New" pitchFamily="18" charset="-34"/>
              </a:rPr>
              <a:t>С </a:t>
            </a:r>
            <a:r>
              <a:rPr lang="ru-RU" sz="3200" b="1" dirty="0">
                <a:cs typeface="Angsana New" pitchFamily="18" charset="-34"/>
              </a:rPr>
              <a:t>НАРУШЕНИЯМИ </a:t>
            </a:r>
            <a:r>
              <a:rPr lang="ru-RU" sz="3200" b="1" dirty="0" smtClean="0">
                <a:cs typeface="Angsana New" pitchFamily="18" charset="-34"/>
              </a:rPr>
              <a:t>В РАЗВИТИИ </a:t>
            </a:r>
          </a:p>
          <a:p>
            <a:pPr marL="0" indent="0" algn="ctr">
              <a:buNone/>
            </a:pPr>
            <a:r>
              <a:rPr lang="ru-RU" sz="3200" b="1" dirty="0" smtClean="0">
                <a:cs typeface="Angsana New" pitchFamily="18" charset="-34"/>
              </a:rPr>
              <a:t>В </a:t>
            </a:r>
            <a:r>
              <a:rPr lang="ru-RU" sz="3200" b="1" dirty="0">
                <a:cs typeface="Angsana New" pitchFamily="18" charset="-34"/>
              </a:rPr>
              <a:t>РАННЕМ </a:t>
            </a:r>
            <a:r>
              <a:rPr lang="ru-RU" sz="3200" b="1" dirty="0" smtClean="0">
                <a:cs typeface="Angsana New" pitchFamily="18" charset="-34"/>
              </a:rPr>
              <a:t>ВОЗРАСТЕ</a:t>
            </a:r>
          </a:p>
          <a:p>
            <a:pPr marL="0" indent="0" algn="ctr">
              <a:buNone/>
            </a:pPr>
            <a:endParaRPr lang="ru-RU" b="1" dirty="0" smtClean="0">
              <a:cs typeface="Angsana New" pitchFamily="18" charset="-34"/>
            </a:endParaRPr>
          </a:p>
          <a:p>
            <a:pPr marL="0" indent="0" algn="ctr">
              <a:buNone/>
            </a:pPr>
            <a:endParaRPr lang="ru-RU" b="1" dirty="0">
              <a:cs typeface="Angsana New" pitchFamily="18" charset="-34"/>
            </a:endParaRPr>
          </a:p>
          <a:p>
            <a:pPr marL="0" indent="0" algn="ctr">
              <a:buNone/>
            </a:pPr>
            <a:endParaRPr lang="ru-RU" b="1" dirty="0" smtClean="0">
              <a:cs typeface="Angsana New" pitchFamily="18" charset="-34"/>
            </a:endParaRPr>
          </a:p>
          <a:p>
            <a:pPr marL="0" indent="0" algn="ctr">
              <a:buNone/>
            </a:pPr>
            <a:endParaRPr lang="ru-RU" b="1" dirty="0">
              <a:cs typeface="Angsana New" pitchFamily="18" charset="-34"/>
            </a:endParaRPr>
          </a:p>
          <a:p>
            <a:pPr marL="0" indent="0" algn="ctr">
              <a:buNone/>
            </a:pPr>
            <a:endParaRPr lang="ru-RU" b="1" dirty="0" smtClean="0">
              <a:cs typeface="Angsana New" pitchFamily="18" charset="-34"/>
            </a:endParaRPr>
          </a:p>
          <a:p>
            <a:pPr marL="0" indent="0" algn="r">
              <a:buNone/>
            </a:pPr>
            <a:r>
              <a:rPr lang="ru-RU" sz="1600" b="1" dirty="0" smtClean="0">
                <a:cs typeface="Angsana New" pitchFamily="18" charset="-34"/>
              </a:rPr>
              <a:t>Врач-невролог</a:t>
            </a:r>
          </a:p>
          <a:p>
            <a:pPr marL="0" indent="0" algn="r">
              <a:buNone/>
            </a:pPr>
            <a:r>
              <a:rPr lang="ru-RU" sz="1600" b="1" dirty="0" smtClean="0">
                <a:cs typeface="Angsana New" pitchFamily="18" charset="-34"/>
              </a:rPr>
              <a:t>А.В. Старикова</a:t>
            </a:r>
            <a:endParaRPr lang="ru-RU" sz="1600" dirty="0"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799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36904" cy="5832648"/>
          </a:xfrm>
        </p:spPr>
        <p:txBody>
          <a:bodyPr>
            <a:normAutofit lnSpcReduction="10000"/>
          </a:bodyPr>
          <a:lstStyle/>
          <a:p>
            <a:pPr marL="18288" indent="0" algn="just">
              <a:buNone/>
            </a:pPr>
            <a:r>
              <a:rPr lang="ru-RU" dirty="0" smtClean="0">
                <a:effectLst/>
              </a:rPr>
              <a:t>	Восстановительная </a:t>
            </a:r>
            <a:r>
              <a:rPr lang="ru-RU" dirty="0">
                <a:effectLst/>
              </a:rPr>
              <a:t>терапия начинается в Отделении Реанимации и Интенсивной Терапии новорожденных, далее ребенок переводится на 2-й этап выхаживания – Отделение патологии новорожденных. После </a:t>
            </a:r>
            <a:r>
              <a:rPr lang="ru-RU" dirty="0" smtClean="0">
                <a:effectLst/>
              </a:rPr>
              <a:t>выписки – 3-й </a:t>
            </a:r>
            <a:r>
              <a:rPr lang="ru-RU" dirty="0">
                <a:effectLst/>
              </a:rPr>
              <a:t>этап - и дети с угрозой формирования неврологического и сенсорного дефицита наблюдаются в амбулаторном звене берутся на учет неврологом, наблюдаются педиатром, офтальмологом, ортопедом, консультируется </a:t>
            </a:r>
            <a:r>
              <a:rPr lang="ru-RU" dirty="0" err="1">
                <a:effectLst/>
              </a:rPr>
              <a:t>сурдологом</a:t>
            </a:r>
            <a:r>
              <a:rPr lang="ru-RU" dirty="0">
                <a:effectLst/>
              </a:rPr>
              <a:t>. </a:t>
            </a: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Курсы </a:t>
            </a:r>
            <a:r>
              <a:rPr lang="ru-RU" dirty="0">
                <a:effectLst/>
              </a:rPr>
              <a:t>лечения проводятся на базе дневного и круглосуточного стационара ОКБ, а также в </a:t>
            </a:r>
            <a:r>
              <a:rPr lang="ru-RU" dirty="0" smtClean="0">
                <a:effectLst/>
              </a:rPr>
              <a:t>Реабилитационном </a:t>
            </a:r>
            <a:r>
              <a:rPr lang="ru-RU" dirty="0">
                <a:effectLst/>
              </a:rPr>
              <a:t>Центре для детей и подростков с ограниченными возможностями г</a:t>
            </a:r>
            <a:r>
              <a:rPr lang="ru-RU" dirty="0" smtClean="0">
                <a:effectLst/>
              </a:rPr>
              <a:t>. Ханты-Мансийска </a:t>
            </a:r>
            <a:r>
              <a:rPr lang="ru-RU" dirty="0">
                <a:effectLst/>
              </a:rPr>
              <a:t>«Лучик</a:t>
            </a:r>
            <a:r>
              <a:rPr lang="ru-RU" dirty="0" smtClean="0">
                <a:effectLst/>
              </a:rPr>
              <a:t>». </a:t>
            </a:r>
            <a:r>
              <a:rPr lang="ru-RU" dirty="0">
                <a:effectLst/>
              </a:rPr>
              <a:t>По показаниям </a:t>
            </a:r>
            <a:r>
              <a:rPr lang="ru-RU" dirty="0" smtClean="0">
                <a:effectLst/>
              </a:rPr>
              <a:t>дети направляются </a:t>
            </a:r>
            <a:r>
              <a:rPr lang="ru-RU" dirty="0">
                <a:effectLst/>
              </a:rPr>
              <a:t>в специализированное детское неврологическое отделение ОДКБ </a:t>
            </a:r>
            <a:r>
              <a:rPr lang="ru-RU" dirty="0" smtClean="0">
                <a:effectLst/>
              </a:rPr>
              <a:t>г. Нижневартовск </a:t>
            </a:r>
            <a:r>
              <a:rPr lang="ru-RU" dirty="0">
                <a:effectLst/>
              </a:rPr>
              <a:t>(предварительно согласовав с </a:t>
            </a:r>
            <a:r>
              <a:rPr lang="ru-RU" dirty="0" err="1">
                <a:effectLst/>
              </a:rPr>
              <a:t>зав.отделением</a:t>
            </a:r>
            <a:r>
              <a:rPr lang="ru-RU" dirty="0" smtClean="0">
                <a:effectLst/>
              </a:rPr>
              <a:t>).  </a:t>
            </a:r>
            <a:endParaRPr lang="ru-RU" dirty="0">
              <a:effectLst/>
            </a:endParaRP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 </a:t>
            </a:r>
            <a:r>
              <a:rPr lang="ru-RU" dirty="0">
                <a:effectLst/>
              </a:rPr>
              <a:t>В Округе работает </a:t>
            </a:r>
            <a:r>
              <a:rPr lang="ru-RU" dirty="0" smtClean="0">
                <a:effectLst/>
              </a:rPr>
              <a:t>еще 6 </a:t>
            </a:r>
            <a:r>
              <a:rPr lang="ru-RU" dirty="0">
                <a:effectLst/>
              </a:rPr>
              <a:t>Реабилитационных Центров, где проводится восстановительное лечение (</a:t>
            </a:r>
            <a:r>
              <a:rPr lang="ru-RU" dirty="0" err="1">
                <a:effectLst/>
              </a:rPr>
              <a:t>Пойковский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Пыть-ях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Нягань</a:t>
            </a:r>
            <a:r>
              <a:rPr lang="ru-RU" dirty="0">
                <a:effectLst/>
              </a:rPr>
              <a:t>, Советский, Сургут, Нижневартовск</a:t>
            </a:r>
            <a:r>
              <a:rPr lang="ru-RU" dirty="0" smtClean="0">
                <a:effectLst/>
              </a:rPr>
              <a:t>).</a:t>
            </a:r>
            <a:endParaRPr lang="ru-RU" dirty="0">
              <a:effectLst/>
            </a:endParaRP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5209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1"/>
            <a:ext cx="7992888" cy="5623519"/>
          </a:xfrm>
        </p:spPr>
        <p:txBody>
          <a:bodyPr/>
          <a:lstStyle/>
          <a:p>
            <a:pPr marL="18288" indent="0" algn="ctr">
              <a:buNone/>
            </a:pPr>
            <a:r>
              <a:rPr lang="ru-RU" dirty="0">
                <a:effectLst/>
              </a:rPr>
              <a:t>СХЕМА ВЫБОРА МЕТОДА РЕАБИЛИТАЦИИ В ЗАВИСИМОСТИ ОТ СТЕПЕНИ ТЯЖЕСТИ ДЦП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1</a:t>
            </a:r>
            <a:r>
              <a:rPr lang="ru-RU" dirty="0" smtClean="0">
                <a:effectLst/>
              </a:rPr>
              <a:t>. Методы </a:t>
            </a:r>
            <a:r>
              <a:rPr lang="ru-RU" dirty="0">
                <a:effectLst/>
              </a:rPr>
              <a:t>функциональной терапии (ЛФК, массаж, аппаратная </a:t>
            </a:r>
            <a:r>
              <a:rPr lang="ru-RU" dirty="0" err="1">
                <a:effectLst/>
              </a:rPr>
              <a:t>кинезиотерапия</a:t>
            </a:r>
            <a:r>
              <a:rPr lang="ru-RU" dirty="0" smtClean="0">
                <a:effectLst/>
              </a:rPr>
              <a:t>).</a:t>
            </a: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2</a:t>
            </a:r>
            <a:r>
              <a:rPr lang="ru-RU" dirty="0" smtClean="0">
                <a:effectLst/>
              </a:rPr>
              <a:t>. Консервативное </a:t>
            </a:r>
            <a:r>
              <a:rPr lang="ru-RU" dirty="0">
                <a:effectLst/>
              </a:rPr>
              <a:t>ортопедическое лечение, </a:t>
            </a:r>
            <a:r>
              <a:rPr lang="ru-RU" dirty="0" err="1">
                <a:effectLst/>
              </a:rPr>
              <a:t>ортезирование</a:t>
            </a:r>
            <a:r>
              <a:rPr lang="ru-RU" dirty="0">
                <a:effectLst/>
              </a:rPr>
              <a:t> и применение вспомогательных технических средств реабилитации (</a:t>
            </a:r>
            <a:r>
              <a:rPr lang="ru-RU" dirty="0" err="1">
                <a:effectLst/>
              </a:rPr>
              <a:t>ролатор</a:t>
            </a:r>
            <a:r>
              <a:rPr lang="ru-RU" dirty="0">
                <a:effectLst/>
              </a:rPr>
              <a:t>, ходунки</a:t>
            </a:r>
            <a:r>
              <a:rPr lang="ru-RU" dirty="0" smtClean="0">
                <a:effectLst/>
              </a:rPr>
              <a:t>).</a:t>
            </a: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3</a:t>
            </a:r>
            <a:r>
              <a:rPr lang="ru-RU" dirty="0" smtClean="0">
                <a:effectLst/>
              </a:rPr>
              <a:t>. Пероральные </a:t>
            </a:r>
            <a:r>
              <a:rPr lang="ru-RU" dirty="0">
                <a:effectLst/>
              </a:rPr>
              <a:t>и антиспастические </a:t>
            </a:r>
            <a:r>
              <a:rPr lang="ru-RU" dirty="0" smtClean="0">
                <a:effectLst/>
              </a:rPr>
              <a:t>средства.</a:t>
            </a: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4</a:t>
            </a:r>
            <a:r>
              <a:rPr lang="ru-RU" dirty="0" smtClean="0">
                <a:effectLst/>
              </a:rPr>
              <a:t>. </a:t>
            </a:r>
            <a:r>
              <a:rPr lang="ru-RU" dirty="0" err="1" smtClean="0">
                <a:effectLst/>
              </a:rPr>
              <a:t>Ботулинотерапия</a:t>
            </a:r>
            <a:r>
              <a:rPr lang="ru-RU" dirty="0" smtClean="0">
                <a:effectLst/>
              </a:rPr>
              <a:t>.</a:t>
            </a: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5</a:t>
            </a:r>
            <a:r>
              <a:rPr lang="ru-RU" dirty="0" smtClean="0">
                <a:effectLst/>
              </a:rPr>
              <a:t>. </a:t>
            </a:r>
            <a:r>
              <a:rPr lang="ru-RU" dirty="0" err="1" smtClean="0">
                <a:effectLst/>
              </a:rPr>
              <a:t>Интратектальное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введение </a:t>
            </a:r>
            <a:r>
              <a:rPr lang="ru-RU" dirty="0" err="1">
                <a:effectLst/>
              </a:rPr>
              <a:t>баклофена</a:t>
            </a:r>
            <a:r>
              <a:rPr lang="ru-RU" dirty="0">
                <a:effectLst/>
              </a:rPr>
              <a:t> (</a:t>
            </a:r>
            <a:r>
              <a:rPr lang="ru-RU" dirty="0" err="1">
                <a:effectLst/>
              </a:rPr>
              <a:t>баклофеновые</a:t>
            </a:r>
            <a:r>
              <a:rPr lang="ru-RU" dirty="0">
                <a:effectLst/>
              </a:rPr>
              <a:t> помпы</a:t>
            </a:r>
            <a:r>
              <a:rPr lang="ru-RU" dirty="0" smtClean="0">
                <a:effectLst/>
              </a:rPr>
              <a:t>).</a:t>
            </a: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6</a:t>
            </a:r>
            <a:r>
              <a:rPr lang="ru-RU" dirty="0" smtClean="0">
                <a:effectLst/>
              </a:rPr>
              <a:t>. Ортопедическая </a:t>
            </a:r>
            <a:r>
              <a:rPr lang="ru-RU" dirty="0">
                <a:effectLst/>
              </a:rPr>
              <a:t>хирургия. 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3039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9"/>
            <a:ext cx="8640960" cy="6336704"/>
          </a:xfrm>
        </p:spPr>
        <p:txBody>
          <a:bodyPr>
            <a:normAutofit fontScale="92500"/>
          </a:bodyPr>
          <a:lstStyle/>
          <a:p>
            <a:pPr marL="18288" indent="0" algn="ctr">
              <a:buNone/>
            </a:pPr>
            <a:r>
              <a:rPr lang="ru-RU" dirty="0">
                <a:effectLst/>
              </a:rPr>
              <a:t>ФИЗИЧЕСКАЯ РЕАБИИТАЦИЯ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ЦЕЛЬ </a:t>
            </a:r>
            <a:r>
              <a:rPr lang="ru-RU" dirty="0">
                <a:effectLst/>
              </a:rPr>
              <a:t>– улучшение функциональных возможностей ребенка, снижение активности патологических тонических и лабиринтных рефлексов, устранение патологических </a:t>
            </a:r>
            <a:r>
              <a:rPr lang="ru-RU" dirty="0" err="1">
                <a:effectLst/>
              </a:rPr>
              <a:t>синергий</a:t>
            </a:r>
            <a:r>
              <a:rPr lang="ru-RU" dirty="0">
                <a:effectLst/>
              </a:rPr>
              <a:t> и </a:t>
            </a:r>
            <a:r>
              <a:rPr lang="ru-RU" dirty="0" err="1">
                <a:effectLst/>
              </a:rPr>
              <a:t>спастичности</a:t>
            </a:r>
            <a:r>
              <a:rPr lang="ru-RU" dirty="0">
                <a:effectLst/>
              </a:rPr>
              <a:t>.</a:t>
            </a: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В </a:t>
            </a:r>
            <a:r>
              <a:rPr lang="ru-RU" dirty="0">
                <a:effectLst/>
              </a:rPr>
              <a:t>лечении двигательных расстройств используют более 25 методик лечебной физкультуры. </a:t>
            </a:r>
            <a:endParaRPr lang="ru-RU" dirty="0" smtClean="0">
              <a:effectLst/>
            </a:endParaRPr>
          </a:p>
          <a:p>
            <a:pPr marL="18288" indent="0">
              <a:buNone/>
            </a:pP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Выделяют две группы </a:t>
            </a:r>
            <a:r>
              <a:rPr lang="ru-RU" dirty="0" smtClean="0">
                <a:effectLst/>
              </a:rPr>
              <a:t>методик:</a:t>
            </a: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1</a:t>
            </a:r>
            <a:r>
              <a:rPr lang="ru-RU" dirty="0" smtClean="0">
                <a:effectLst/>
              </a:rPr>
              <a:t>. Методики</a:t>
            </a:r>
            <a:r>
              <a:rPr lang="ru-RU" dirty="0">
                <a:effectLst/>
              </a:rPr>
              <a:t>, которые используют в любом возрасте и при самой тяжелой картине заболевания, даже при полном отсутствии контакта с ребенком. Это универсальные методики -  воспитываются целостные движения.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2</a:t>
            </a:r>
            <a:r>
              <a:rPr lang="ru-RU" dirty="0" smtClean="0">
                <a:effectLst/>
              </a:rPr>
              <a:t>. Методики</a:t>
            </a:r>
            <a:r>
              <a:rPr lang="ru-RU" dirty="0">
                <a:effectLst/>
              </a:rPr>
              <a:t>, которые можно применять у детей с сохранной психикой с использованием активности эмоционально-волевой сферы и направлены на конечный результат движения (Н: методики </a:t>
            </a:r>
            <a:r>
              <a:rPr lang="ru-RU" dirty="0" err="1">
                <a:effectLst/>
              </a:rPr>
              <a:t>К.иБ.Бобат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В.Войта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Г.Кэбота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К.А.Семеновой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С.А.Борфальда</a:t>
            </a:r>
            <a:r>
              <a:rPr lang="ru-RU" dirty="0">
                <a:effectLst/>
              </a:rPr>
              <a:t> и другие)  Используются тонические позы, обучают расслаблению, формированию движения, направленной деятельности, музыкотерапия и др. 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149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3"/>
            <a:ext cx="7920880" cy="5904656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ru-RU" sz="2800" dirty="0">
                <a:effectLst/>
              </a:rPr>
              <a:t>План   коррекционных занятий с детьми раннего возраста при легких нарушениях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1018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5696" y="407948"/>
            <a:ext cx="576064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КРУПНАЯ МОТОРИКА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187624" y="1628800"/>
            <a:ext cx="6096000" cy="3657599"/>
          </a:xfrm>
        </p:spPr>
        <p:txBody>
          <a:bodyPr/>
          <a:lstStyle/>
          <a:p>
            <a:pPr marL="18288" indent="0">
              <a:buNone/>
            </a:pPr>
            <a:endParaRPr lang="ru-RU" dirty="0"/>
          </a:p>
          <a:p>
            <a:pPr marL="18288" indent="0">
              <a:buNone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0965578"/>
              </p:ext>
            </p:extLst>
          </p:nvPr>
        </p:nvGraphicFramePr>
        <p:xfrm>
          <a:off x="899592" y="1484784"/>
          <a:ext cx="7283335" cy="4464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473"/>
                <a:gridCol w="5233862"/>
              </a:tblGrid>
              <a:tr h="1488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Возраст ребенка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Рекомендации-развивать общую двигательную активность, приобретение навыков вертикализации, ходьбы, минимизировать ортопедические осложнения, тренировать выполнение следующих действий: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4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год- 1 год 3 месяца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Вставать с пола без поддержки, ходить самостоятельно, садиться на корточки и так играть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3 месяца – 1 год 6 месяцев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Залезать на диван, наклоняться вперед из положения стоя, вставать с маленького стульчика, бегать смотря под ноги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6 месяцев -  2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Подниматься по лестнице приставным шагом, держась за руку взрослого, походу подталкивать ногой мяч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 года – 3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Перешагивать через препятствия, вставать на цыпочки, стоять на 1 ноге, крутить педали велосипеда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891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52486449"/>
              </p:ext>
            </p:extLst>
          </p:nvPr>
        </p:nvGraphicFramePr>
        <p:xfrm>
          <a:off x="755576" y="1916832"/>
          <a:ext cx="7704856" cy="324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8086"/>
                <a:gridCol w="5536770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Возраст ребенка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Рекомендации – обучать ребенка умениям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– 1 год 6 месяцев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Под зрительным контролем разъединять предметы, рисовать каракули, под контролем зрения откручивать винтовые крышки, разворачивать завернутые в бумагу предметы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6 месяцев – 1 год 8 месяцев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Переворачивать по одной страницы книги, ставить кубики друг на друга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80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 года – 3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Хватать движущийся предмет, нанизывать на шнур большие бусины, переливать жидкости из одной емкости в другую, раскатывать пластилин, начать работать ножницами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3808" y="692696"/>
            <a:ext cx="386504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МЕЛКАЯ МОТОРИКА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912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27639915"/>
              </p:ext>
            </p:extLst>
          </p:nvPr>
        </p:nvGraphicFramePr>
        <p:xfrm>
          <a:off x="1043608" y="1484784"/>
          <a:ext cx="7056784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5723"/>
                <a:gridCol w="5071061"/>
              </a:tblGrid>
              <a:tr h="1252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Возраст ребенка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Рекомендации – тренировать способности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– 1год 2 месяца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Обходить высокие препятствия (например, стул), узнавать на фотографии себя, знакомого взрослого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2 месяца – 1 год 6 месяцев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Избегать препятствия на своем пути, показывать несколько разных предметов на картинке, запоминать, где лежат предметы, игрушки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5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8 месяцев – 2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Узнавать свои вещи, одежду, подбирать парные картинки, игрушки, узнавать знакомые переддачи по ТВ. 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 года – 3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Подбирать предмет к его рисунку, знать 2-4 основных цвета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548680"/>
            <a:ext cx="4946749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ЗРИТЕЛЬНОЕ ВОСПРИЯТИЕ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1180953"/>
              </p:ext>
            </p:extLst>
          </p:nvPr>
        </p:nvGraphicFramePr>
        <p:xfrm>
          <a:off x="827584" y="1276891"/>
          <a:ext cx="7632848" cy="481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7824"/>
                <a:gridCol w="5485024"/>
              </a:tblGrid>
              <a:tr h="963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Возраст ребенка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Рекомендации- стимулировать появление умений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2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– 1 год 2 месяца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Двигаться под звуки музыки, смотреть на знакомые предметы, когда их называют, воспроизводить интонации речи взрослых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32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2 месяца -1 год 4 месяца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По устной просьбе выполнять знакомое действие с предметом, повторять короткие слова, услышанные в разговоре взрослых, выбирать по названию одну картинку из нескольких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32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6 месяцев 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47850" algn="l"/>
                        </a:tabLst>
                      </a:pPr>
                      <a:r>
                        <a:rPr lang="ru-RU" sz="1050">
                          <a:effectLst/>
                        </a:rPr>
                        <a:t>Знать несколько коротких стишков, вставлять в них отдельные слова, понимать 20-50 слов (имена близких, названия частей тела, предметов и некоторых действий), играть со взрослыми в «голоса животных», звукоподражания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5 месяцев – 2 год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Называть объекты, находящиеся вне поля зрения, когда слышит звуки, исходящие от них, понимать 100 слов и более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2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286000" algn="l"/>
                        </a:tabLst>
                      </a:pPr>
                      <a:r>
                        <a:rPr lang="ru-RU" sz="1050">
                          <a:effectLst/>
                        </a:rPr>
                        <a:t>2 года – 3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Повторять за взрослыми предложения из 2-3-х слов, пытаться петь, повторять за взрослым стихи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55776" y="476672"/>
            <a:ext cx="476622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СЛУХОВОЕ ВОСПРИЯТИЕ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6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73370007"/>
              </p:ext>
            </p:extLst>
          </p:nvPr>
        </p:nvGraphicFramePr>
        <p:xfrm>
          <a:off x="971600" y="1340768"/>
          <a:ext cx="7416824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7036"/>
                <a:gridCol w="5329788"/>
              </a:tblGrid>
              <a:tr h="12961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Возраст ребенка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Рекомендации – Обучать ребенка выполнению следующих действий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– 1 год 6 месяцев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Поворачиваться на имя, выражать удовольствие, когда хвалят, движениями головы показывать согласие или несогласие, использовать звуки, жесты, отдельные слова, чтобы выразить желание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96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6 месяцев – 2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Легко повторять увиденные жесты, играть с другими детьми, наблюдать за ними, вступать с ними в контакт, повторять в игре с куклой знакомые действия (кормить с ложки, укладывать спать и др.)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 года-3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Изображать поведение взрослых, задавать вопросы, вступать в контакт с детьми и взрослыми, активно обращаться к ним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3808" y="404664"/>
            <a:ext cx="451311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11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ИМПРЕССИВНАЯ РЕЧЬ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11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7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5449197"/>
              </p:ext>
            </p:extLst>
          </p:nvPr>
        </p:nvGraphicFramePr>
        <p:xfrm>
          <a:off x="899592" y="1340768"/>
          <a:ext cx="7488832" cy="460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7298"/>
                <a:gridCol w="5381534"/>
              </a:tblGrid>
              <a:tr h="1728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Возраст ребенка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Рекомендации – Стимулировать речевую активность, побуждать ребенка к речевой активности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– 1 год 6 месяцев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Повторять за взрослыми одно- или двухсложные слова или 2 слова из 3-х сложных слов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71725" algn="l"/>
                        </a:tabLst>
                      </a:pPr>
                      <a:r>
                        <a:rPr lang="ru-RU" sz="1050">
                          <a:effectLst/>
                        </a:rPr>
                        <a:t>1 год 6 месяцев – 2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Самостоятельно составлять предложения из 2-х слов, произносить слова со сложной слоговой структурой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2 года – 3 года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Строить многословные, в том числе сложноподчиненные предложения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27784" y="476672"/>
            <a:ext cx="4441105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717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ЭКСПРЕССИВНАЯ РЕЧЬ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717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0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2"/>
            <a:ext cx="8064896" cy="5760640"/>
          </a:xfrm>
        </p:spPr>
        <p:txBody>
          <a:bodyPr>
            <a:normAutofit fontScale="92500" lnSpcReduction="10000"/>
          </a:bodyPr>
          <a:lstStyle/>
          <a:p>
            <a:pPr marL="18288" indent="0">
              <a:buNone/>
            </a:pPr>
            <a:r>
              <a:rPr lang="ru-RU" dirty="0">
                <a:effectLst/>
              </a:rPr>
              <a:t>Определение: </a:t>
            </a:r>
            <a:endParaRPr lang="ru-RU" dirty="0" smtClean="0">
              <a:effectLst/>
            </a:endParaRPr>
          </a:p>
          <a:p>
            <a:pPr marL="18288" indent="0">
              <a:buNone/>
            </a:pPr>
            <a:endParaRPr lang="ru-RU" dirty="0">
              <a:effectLst/>
            </a:endParaRPr>
          </a:p>
          <a:p>
            <a:pPr marL="18288" indent="0" algn="just">
              <a:buNone/>
            </a:pPr>
            <a:r>
              <a:rPr lang="ru-RU" dirty="0">
                <a:effectLst/>
              </a:rPr>
              <a:t>	Термин «ДЦП»  обозначает группу нарушений развития движений и положения тела, вызывающих ограничения активности, которые вызваны </a:t>
            </a:r>
            <a:r>
              <a:rPr lang="ru-RU" dirty="0" err="1">
                <a:effectLst/>
              </a:rPr>
              <a:t>непрогрессирующим</a:t>
            </a:r>
            <a:r>
              <a:rPr lang="ru-RU" dirty="0">
                <a:effectLst/>
              </a:rPr>
              <a:t> поражением развивающегося мозга плода или ребенка. </a:t>
            </a:r>
            <a:endParaRPr lang="ru-RU" dirty="0" smtClean="0">
              <a:effectLst/>
            </a:endParaRPr>
          </a:p>
          <a:p>
            <a:pPr marL="18288" indent="0" algn="just">
              <a:buNone/>
            </a:pPr>
            <a:endParaRPr lang="ru-RU" dirty="0">
              <a:effectLst/>
            </a:endParaRPr>
          </a:p>
          <a:p>
            <a:pPr marL="18288" indent="0" algn="just">
              <a:buNone/>
            </a:pPr>
            <a:r>
              <a:rPr lang="ru-RU" dirty="0">
                <a:effectLst/>
              </a:rPr>
              <a:t>	Моторные нарушения при церебральных параличах часто сопровождаются дефектами чувствительности, когнитивных и коммуникативных функций и поведенческими и судорожными нарушениями.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Т.О</a:t>
            </a:r>
            <a:r>
              <a:rPr lang="ru-RU" dirty="0">
                <a:effectLst/>
              </a:rPr>
              <a:t>. Детский церебральный паралич – сложное заболевание ЦНС вследствие ее поражения во внутриутробном, </a:t>
            </a:r>
            <a:r>
              <a:rPr lang="ru-RU" dirty="0" err="1">
                <a:effectLst/>
              </a:rPr>
              <a:t>интранатальном</a:t>
            </a:r>
            <a:r>
              <a:rPr lang="ru-RU" dirty="0">
                <a:effectLst/>
              </a:rPr>
              <a:t> и раннем постнатальном периодах, или </a:t>
            </a:r>
            <a:r>
              <a:rPr lang="ru-RU" dirty="0" err="1">
                <a:effectLst/>
              </a:rPr>
              <a:t>вследствии</a:t>
            </a:r>
            <a:r>
              <a:rPr lang="ru-RU" dirty="0">
                <a:effectLst/>
              </a:rPr>
              <a:t> аномалии головного мозга. </a:t>
            </a:r>
          </a:p>
          <a:p>
            <a:pPr marL="18288" indent="0" algn="just">
              <a:buNone/>
            </a:pPr>
            <a:endParaRPr lang="ru-RU" dirty="0" smtClean="0">
              <a:effectLst/>
            </a:endParaRP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Распространенность </a:t>
            </a:r>
            <a:r>
              <a:rPr lang="ru-RU" dirty="0">
                <a:effectLst/>
              </a:rPr>
              <a:t>заболевания 2,5-3,5 на 1000 </a:t>
            </a:r>
            <a:r>
              <a:rPr lang="ru-RU" dirty="0" smtClean="0">
                <a:effectLst/>
              </a:rPr>
              <a:t>детей.</a:t>
            </a: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259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91880" y="332656"/>
            <a:ext cx="253340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1925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ИНТЕЛЛЕКТ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1925" algn="ct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2540730"/>
              </p:ext>
            </p:extLst>
          </p:nvPr>
        </p:nvGraphicFramePr>
        <p:xfrm>
          <a:off x="899592" y="1268760"/>
          <a:ext cx="7272807" cy="468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6511"/>
                <a:gridCol w="5226296"/>
              </a:tblGrid>
              <a:tr h="20802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Возраст ребенка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431925" algn="ctr"/>
                        </a:tabLst>
                      </a:pPr>
                      <a:r>
                        <a:rPr lang="ru-RU" sz="1050">
                          <a:effectLst/>
                        </a:rPr>
                        <a:t>Рекомендации – Обучать умению устанавливать причинно-следственные связи на примере многократно совершаемых совместных действий, учить ребенка использовать вспомогательные средства для достижения своих целей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60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– 1 год 6 месяцев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Вытягивать за веревочку спрятанный предмет, показывать несколько частей тела на себе и на кукле, складывать кубики в коробочку, строить башню, выполнять простые просьбы (найти, выбрать, принести знакомый предмет)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0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6 месяцев – 2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Воспроизводить бытовые действия с предметами по памяти, понимать значение предлогов («в», «на», «под» и </a:t>
                      </a:r>
                      <a:r>
                        <a:rPr lang="ru-RU" sz="1050" dirty="0" err="1">
                          <a:effectLst/>
                        </a:rPr>
                        <a:t>др</a:t>
                      </a:r>
                      <a:r>
                        <a:rPr lang="ru-RU" sz="1050" dirty="0">
                          <a:effectLst/>
                        </a:rPr>
                        <a:t>), убирать игрушки на свои места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860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5524040"/>
              </p:ext>
            </p:extLst>
          </p:nvPr>
        </p:nvGraphicFramePr>
        <p:xfrm>
          <a:off x="827584" y="1556792"/>
          <a:ext cx="7560839" cy="4392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7560"/>
                <a:gridCol w="5433279"/>
              </a:tblGrid>
              <a:tr h="1464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Возраст ребенка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431925" algn="ctr"/>
                        </a:tabLst>
                      </a:pPr>
                      <a:r>
                        <a:rPr lang="ru-RU" sz="1050" dirty="0">
                          <a:effectLst/>
                        </a:rPr>
                        <a:t>Рекомендации – Тренировать способности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64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– 2года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Самостоятельно держать чашку, из которой пьет, жевать твердую пищу, есть и пить самостоятельно используя ложку и чашку, самому снимать или одевать шапку, стягивать носки, ботинки, просовывать руки в рукава, а ноги в штанишки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64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 года – 3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Переливать жидкости из одной емкости в другую, есть вилкой, застегивать и расстегивать молнию, расстегивать большие пуговицы, надевать рубашку, брюки,  самостоятельно мыть руки с мылом, чистить зубы 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1800" y="476672"/>
            <a:ext cx="422609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1925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САМООБСЛУЖИВАНИЕ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1925" algn="ct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114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7351075"/>
              </p:ext>
            </p:extLst>
          </p:nvPr>
        </p:nvGraphicFramePr>
        <p:xfrm>
          <a:off x="827584" y="1628800"/>
          <a:ext cx="7344816" cy="4248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6773"/>
                <a:gridCol w="5278043"/>
              </a:tblGrid>
              <a:tr h="14161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Возраст ребенка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Рекомендации – Обеспечить ребенку возможность в процессе общения со взрослыми обучиться: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44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– 1 год 6 месяцев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Использовать указательный жест, проявлять сопереживание, утешение, помогать в простейших работах по инструкции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2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год 6 месяцев – 2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Использовать слово и жест «да»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16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2 года – 3 года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Имитировать действия взрослых с бытовыми предметами, знать свой пол, вступать в контакт с ровесниками, используя жесты и отстаивать свою собственность.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39752" y="476672"/>
            <a:ext cx="512569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ЭМОЦИИ, КОММУНИКАЦИИ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77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91680" y="404664"/>
            <a:ext cx="61926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Аппаратная физическая реабилитация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1" y="508518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В зависимости от клинической задачи при составлении индивидуального комплекса рекомендовано сочетанное применение указанных выше физических факторов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, комбинирование их поэтапно на протяжении одного курса лечения.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12865612"/>
              </p:ext>
            </p:extLst>
          </p:nvPr>
        </p:nvGraphicFramePr>
        <p:xfrm>
          <a:off x="611561" y="1340767"/>
          <a:ext cx="7776864" cy="36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8348"/>
                <a:gridCol w="5588516"/>
              </a:tblGrid>
              <a:tr h="675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Электролечение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Гальванизация, электрофорез, микрополяризация головного и спинного мозга, диадинамические, интерференционные, синусоидальные модулированные токи, электростимуляция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Магнитотерапия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Постоянное, переменное, импульсное магнитное поле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Лазеротерапия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Лазеропунктура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Ультразвуковая терапия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Ультрафонофорез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0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Методы с применением природных лечебных факторов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Озокерит, парафин,пакетная теплотерапия (лечебные торфы и грязи)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Гидро-бальнеотерапия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Душ-массаж, вихревые ванны, жемчужные ванны, сероводородные, углекислые и другие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Рефлексотерапия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 более старших детей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Микроволновая резонансная терапия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9448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685801"/>
            <a:ext cx="7776864" cy="5479503"/>
          </a:xfrm>
        </p:spPr>
        <p:txBody>
          <a:bodyPr>
            <a:normAutofit fontScale="92500" lnSpcReduction="10000"/>
          </a:bodyPr>
          <a:lstStyle/>
          <a:p>
            <a:pPr marL="18288" indent="0" algn="ctr">
              <a:buNone/>
            </a:pPr>
            <a:r>
              <a:rPr lang="ru-RU" sz="3000" dirty="0">
                <a:effectLst/>
                <a:latin typeface="Times New Roman" pitchFamily="18" charset="0"/>
                <a:cs typeface="Times New Roman" pitchFamily="18" charset="0"/>
              </a:rPr>
              <a:t>Антиспастическая терапия 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1</a:t>
            </a:r>
            <a:r>
              <a:rPr lang="ru-RU" dirty="0" smtClean="0">
                <a:effectLst/>
              </a:rPr>
              <a:t>. Применение </a:t>
            </a:r>
            <a:r>
              <a:rPr lang="ru-RU" dirty="0">
                <a:effectLst/>
              </a:rPr>
              <a:t>оральных </a:t>
            </a:r>
            <a:r>
              <a:rPr lang="ru-RU" dirty="0" err="1" smtClean="0">
                <a:effectLst/>
              </a:rPr>
              <a:t>миорелаксантов</a:t>
            </a:r>
            <a:r>
              <a:rPr lang="ru-RU" dirty="0" smtClean="0">
                <a:effectLst/>
              </a:rPr>
              <a:t>.</a:t>
            </a:r>
          </a:p>
          <a:p>
            <a:pPr marL="18288" indent="0">
              <a:buNone/>
            </a:pPr>
            <a:r>
              <a:rPr lang="ru-RU" dirty="0" smtClean="0">
                <a:effectLst/>
              </a:rPr>
              <a:t> </a:t>
            </a: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2</a:t>
            </a:r>
            <a:r>
              <a:rPr lang="ru-RU" dirty="0" smtClean="0">
                <a:effectLst/>
              </a:rPr>
              <a:t>. Нейрохирургические </a:t>
            </a:r>
            <a:r>
              <a:rPr lang="ru-RU" dirty="0">
                <a:effectLst/>
              </a:rPr>
              <a:t>операции: </a:t>
            </a:r>
          </a:p>
          <a:p>
            <a:pPr marL="18288" indent="0">
              <a:buNone/>
            </a:pPr>
            <a:r>
              <a:rPr lang="ru-RU" dirty="0" smtClean="0">
                <a:effectLst/>
              </a:rPr>
              <a:t>- деструктивные </a:t>
            </a:r>
            <a:r>
              <a:rPr lang="ru-RU" dirty="0">
                <a:effectLst/>
              </a:rPr>
              <a:t>операции – приводят к выраженному антиспастическому эффекту, однако возникает ряд необратимых  </a:t>
            </a:r>
            <a:r>
              <a:rPr lang="ru-RU" dirty="0" smtClean="0">
                <a:effectLst/>
              </a:rPr>
              <a:t>осложнений;</a:t>
            </a:r>
            <a:endParaRPr lang="ru-RU" dirty="0">
              <a:effectLst/>
            </a:endParaRPr>
          </a:p>
          <a:p>
            <a:pPr marL="18288" indent="0">
              <a:buNone/>
            </a:pPr>
            <a:r>
              <a:rPr lang="ru-RU" dirty="0" smtClean="0">
                <a:effectLst/>
              </a:rPr>
              <a:t>- селективная </a:t>
            </a:r>
            <a:r>
              <a:rPr lang="ru-RU" dirty="0">
                <a:effectLst/>
              </a:rPr>
              <a:t>дорзальная </a:t>
            </a:r>
            <a:r>
              <a:rPr lang="ru-RU" dirty="0" err="1">
                <a:effectLst/>
              </a:rPr>
              <a:t>ризотомия</a:t>
            </a:r>
            <a:r>
              <a:rPr lang="ru-RU" dirty="0">
                <a:effectLst/>
              </a:rPr>
              <a:t> – пересекают пучки нервов на уровне ПОП, показывающие патологический тип ответа мышцы.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3</a:t>
            </a:r>
            <a:r>
              <a:rPr lang="ru-RU" dirty="0" smtClean="0">
                <a:effectLst/>
              </a:rPr>
              <a:t>. Местное </a:t>
            </a:r>
            <a:r>
              <a:rPr lang="ru-RU" dirty="0">
                <a:effectLst/>
              </a:rPr>
              <a:t>воздействие на спастически измененную мышцу </a:t>
            </a:r>
          </a:p>
          <a:p>
            <a:pPr marL="18288" indent="0">
              <a:buNone/>
            </a:pPr>
            <a:r>
              <a:rPr lang="ru-RU" dirty="0" smtClean="0">
                <a:effectLst/>
              </a:rPr>
              <a:t>- </a:t>
            </a:r>
            <a:r>
              <a:rPr lang="ru-RU" dirty="0" err="1" smtClean="0">
                <a:effectLst/>
              </a:rPr>
              <a:t>Ботулинотерапия</a:t>
            </a:r>
            <a:r>
              <a:rPr lang="ru-RU" dirty="0" smtClean="0">
                <a:effectLst/>
              </a:rPr>
              <a:t> – снижение </a:t>
            </a:r>
            <a:r>
              <a:rPr lang="ru-RU" dirty="0" err="1">
                <a:effectLst/>
              </a:rPr>
              <a:t>спастичности</a:t>
            </a:r>
            <a:r>
              <a:rPr lang="ru-RU" dirty="0">
                <a:effectLst/>
              </a:rPr>
              <a:t> и боли, профилактика контрактур суставов и патологических изменений в мышцах, сухожилиях и связках при длительно существующей </a:t>
            </a:r>
            <a:r>
              <a:rPr lang="ru-RU" dirty="0" err="1">
                <a:effectLst/>
              </a:rPr>
              <a:t>спастичности</a:t>
            </a:r>
            <a:r>
              <a:rPr lang="ru-RU" dirty="0">
                <a:effectLst/>
              </a:rPr>
              <a:t>, облегчения </a:t>
            </a:r>
            <a:r>
              <a:rPr lang="ru-RU" dirty="0" err="1">
                <a:effectLst/>
              </a:rPr>
              <a:t>ортезирования</a:t>
            </a:r>
            <a:r>
              <a:rPr lang="ru-RU" dirty="0">
                <a:effectLst/>
              </a:rPr>
              <a:t> и пользования ортопедической обувью, облегчение ухода за пациентом.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05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685801"/>
            <a:ext cx="7704856" cy="5551511"/>
          </a:xfrm>
        </p:spPr>
        <p:txBody>
          <a:bodyPr/>
          <a:lstStyle/>
          <a:p>
            <a:pPr marL="18288" indent="0">
              <a:buNone/>
            </a:pPr>
            <a:r>
              <a:rPr lang="ru-RU" dirty="0" smtClean="0">
                <a:effectLst/>
              </a:rPr>
              <a:t>	В </a:t>
            </a:r>
            <a:r>
              <a:rPr lang="ru-RU" dirty="0">
                <a:effectLst/>
              </a:rPr>
              <a:t>восстановительной терапии при ДЦП в раннем возрасте  используются  препараты в основном, только для снижения патологического тонуса, уменьшения выраженности гиперкинезов. </a:t>
            </a:r>
          </a:p>
          <a:p>
            <a:pPr marL="18288" indent="0">
              <a:buNone/>
            </a:pPr>
            <a:endParaRPr lang="ru-RU" dirty="0" smtClean="0">
              <a:effectLst/>
            </a:endParaRPr>
          </a:p>
          <a:p>
            <a:pPr marL="18288" indent="0">
              <a:buNone/>
            </a:pPr>
            <a:r>
              <a:rPr lang="ru-RU" dirty="0" smtClean="0">
                <a:effectLst/>
              </a:rPr>
              <a:t>	Активно </a:t>
            </a:r>
            <a:r>
              <a:rPr lang="ru-RU" dirty="0">
                <a:effectLst/>
              </a:rPr>
              <a:t>применяются  медико-психологические развивающие сопроводительные технологии (развитие сенсорных функций, мелкой моторики, логопедическая коррекция речи,  психологического развития).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8034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685801"/>
            <a:ext cx="7776864" cy="5479503"/>
          </a:xfrm>
        </p:spPr>
        <p:txBody>
          <a:bodyPr/>
          <a:lstStyle/>
          <a:p>
            <a:pPr marL="18288" indent="0" algn="ctr">
              <a:buNone/>
            </a:pP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ЗАКЛЮЧЕНИЕ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11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620688"/>
            <a:ext cx="7704856" cy="5695527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ru-RU" dirty="0" smtClean="0">
                <a:effectLst/>
              </a:rPr>
              <a:t>	Диагностика </a:t>
            </a:r>
            <a:r>
              <a:rPr lang="ru-RU" dirty="0">
                <a:effectLst/>
              </a:rPr>
              <a:t>церебральных параличей основывается на клинических проявлениях нарушений в развитии с учетом анамнеза течения беременности, родов, темпов моторного и </a:t>
            </a:r>
            <a:r>
              <a:rPr lang="ru-RU" dirty="0" err="1">
                <a:effectLst/>
              </a:rPr>
              <a:t>психо</a:t>
            </a:r>
            <a:r>
              <a:rPr lang="ru-RU" dirty="0">
                <a:effectLst/>
              </a:rPr>
              <a:t>-речевого развития в раннем возрасте в соответствии в нормальными показателями темпового развития ребенка.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>
              <a:buNone/>
            </a:pPr>
            <a:r>
              <a:rPr lang="ru-RU" dirty="0" smtClean="0">
                <a:effectLst/>
              </a:rPr>
              <a:t>	Восстановительные </a:t>
            </a:r>
            <a:r>
              <a:rPr lang="ru-RU" dirty="0">
                <a:effectLst/>
              </a:rPr>
              <a:t>мероприятия необходимо начинать как можно ранее, используя все возможные базы РЦ  для того, чтобы у ребенка не сформировались патологические стереотипы движений. </a:t>
            </a: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>
              <a:buNone/>
            </a:pPr>
            <a:r>
              <a:rPr lang="ru-RU" dirty="0" smtClean="0">
                <a:effectLst/>
              </a:rPr>
              <a:t>	Необходимо </a:t>
            </a:r>
            <a:r>
              <a:rPr lang="ru-RU" dirty="0">
                <a:effectLst/>
              </a:rPr>
              <a:t>обучать родителей формированию у ребенка правильного поступательного развития и приобретения ребенком навыков движения (крупной, мелкой моторики, сенсорных функций, речевой активности, навыкам самообслуживания, взаимодействию с окружающими взрослыми и детьми</a:t>
            </a:r>
            <a:r>
              <a:rPr lang="ru-RU" dirty="0" smtClean="0">
                <a:effectLst/>
              </a:rPr>
              <a:t>).</a:t>
            </a:r>
            <a:endParaRPr lang="ru-RU" dirty="0">
              <a:effectLst/>
            </a:endParaRP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66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685801"/>
            <a:ext cx="7920880" cy="5407495"/>
          </a:xfrm>
        </p:spPr>
        <p:txBody>
          <a:bodyPr/>
          <a:lstStyle/>
          <a:p>
            <a:pPr marL="18288" indent="0" algn="ctr">
              <a:buNone/>
            </a:pP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ВНИМАНИЕ</a:t>
            </a:r>
          </a:p>
          <a:p>
            <a:pPr marL="18288" indent="0" algn="ctr">
              <a:buNone/>
            </a:pP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endParaRPr lang="ru-RU" sz="32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 algn="ctr">
              <a:buNone/>
            </a:pP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 algn="r">
              <a:buNone/>
            </a:pPr>
            <a:r>
              <a:rPr lang="ru-RU" dirty="0">
                <a:effectLst/>
              </a:rPr>
              <a:t>А.В. Старикова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786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85801"/>
            <a:ext cx="7992888" cy="5551511"/>
          </a:xfrm>
        </p:spPr>
        <p:txBody>
          <a:bodyPr/>
          <a:lstStyle/>
          <a:p>
            <a:pPr marL="18288" indent="0" algn="ctr">
              <a:buNone/>
            </a:pPr>
            <a:r>
              <a:rPr lang="ru-RU" sz="3200" dirty="0">
                <a:effectLst/>
              </a:rPr>
              <a:t>Этиология</a:t>
            </a:r>
          </a:p>
          <a:p>
            <a:pPr marL="18288" indent="0">
              <a:buNone/>
            </a:pPr>
            <a:endParaRPr lang="ru-RU" dirty="0">
              <a:effectLst/>
            </a:endParaRP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</a:t>
            </a:r>
            <a:r>
              <a:rPr lang="ru-RU" sz="2000" dirty="0" smtClean="0">
                <a:effectLst/>
              </a:rPr>
              <a:t>В </a:t>
            </a:r>
            <a:r>
              <a:rPr lang="ru-RU" sz="2000" dirty="0">
                <a:effectLst/>
              </a:rPr>
              <a:t>большинстве случаев выделить одну причину возникновения параличей невозможно, так как имеет место сочетание неблагоприятных факторов как в периоде беременности, так и в родах. </a:t>
            </a:r>
            <a:endParaRPr lang="ru-RU" sz="2000" dirty="0" smtClean="0">
              <a:effectLst/>
            </a:endParaRPr>
          </a:p>
          <a:p>
            <a:pPr marL="18288" indent="0" algn="just">
              <a:buNone/>
            </a:pPr>
            <a:r>
              <a:rPr lang="ru-RU" sz="2000" dirty="0" smtClean="0">
                <a:effectLst/>
              </a:rPr>
              <a:t>	В </a:t>
            </a:r>
            <a:r>
              <a:rPr lang="ru-RU" sz="2000" dirty="0">
                <a:effectLst/>
              </a:rPr>
              <a:t>результате исследований выявлено, что </a:t>
            </a:r>
            <a:r>
              <a:rPr lang="ru-RU" sz="2000" dirty="0" smtClean="0">
                <a:effectLst/>
              </a:rPr>
              <a:t>80% </a:t>
            </a:r>
            <a:r>
              <a:rPr lang="ru-RU" sz="2000" dirty="0">
                <a:effectLst/>
              </a:rPr>
              <a:t>наблюдений поражения мозга, вызывающее ДЦП, происходит в периоде внутриутробного развития плода, а в последующим это усугубляется </a:t>
            </a:r>
            <a:r>
              <a:rPr lang="ru-RU" sz="2000" dirty="0" err="1">
                <a:effectLst/>
              </a:rPr>
              <a:t>интранатальными</a:t>
            </a:r>
            <a:r>
              <a:rPr lang="ru-RU" sz="2000" dirty="0">
                <a:effectLst/>
              </a:rPr>
              <a:t> нарушениями. </a:t>
            </a:r>
            <a:r>
              <a:rPr lang="ru-RU" sz="2000" dirty="0" smtClean="0">
                <a:effectLst/>
              </a:rPr>
              <a:t>В 5-10</a:t>
            </a:r>
            <a:r>
              <a:rPr lang="ru-RU" sz="2000" dirty="0">
                <a:effectLst/>
              </a:rPr>
              <a:t>% тяжелое течение ДЦП обусловлено </a:t>
            </a:r>
            <a:r>
              <a:rPr lang="ru-RU" sz="2000" dirty="0" err="1">
                <a:effectLst/>
              </a:rPr>
              <a:t>аутоимунным</a:t>
            </a:r>
            <a:r>
              <a:rPr lang="ru-RU" sz="2000" dirty="0">
                <a:effectLst/>
              </a:rPr>
              <a:t> неспецифическим самоподдерживающим воспалением (2001, 2009, 2013гг – Левченкова В.Д., Семенов А.С., Скальный А.В</a:t>
            </a:r>
            <a:r>
              <a:rPr lang="ru-RU" sz="2000" dirty="0" smtClean="0">
                <a:effectLst/>
              </a:rPr>
              <a:t>.).</a:t>
            </a:r>
            <a:endParaRPr lang="ru-RU" sz="2000" dirty="0">
              <a:effectLst/>
            </a:endParaRP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869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1"/>
            <a:ext cx="7848872" cy="5623519"/>
          </a:xfrm>
        </p:spPr>
        <p:txBody>
          <a:bodyPr/>
          <a:lstStyle/>
          <a:p>
            <a:pPr marL="18288" indent="0" algn="ctr">
              <a:buNone/>
            </a:pPr>
            <a:r>
              <a:rPr lang="ru-RU" sz="2800" dirty="0">
                <a:effectLst/>
              </a:rPr>
              <a:t>Основные патогенетические факторы </a:t>
            </a:r>
            <a:r>
              <a:rPr lang="ru-RU" sz="2800" dirty="0" smtClean="0">
                <a:effectLst/>
              </a:rPr>
              <a:t>ДЦП</a:t>
            </a:r>
          </a:p>
          <a:p>
            <a:pPr marL="18288" indent="0" algn="ctr">
              <a:buNone/>
            </a:pPr>
            <a:endParaRPr lang="ru-RU" sz="2800" dirty="0">
              <a:effectLst/>
            </a:endParaRPr>
          </a:p>
          <a:p>
            <a:pPr marL="18288" indent="0">
              <a:buNone/>
            </a:pPr>
            <a:r>
              <a:rPr lang="ru-RU" dirty="0" smtClean="0">
                <a:effectLst/>
              </a:rPr>
              <a:t>   - </a:t>
            </a:r>
            <a:r>
              <a:rPr lang="ru-RU" sz="2200" dirty="0" smtClean="0">
                <a:effectLst/>
              </a:rPr>
              <a:t>Гипоксические </a:t>
            </a:r>
            <a:r>
              <a:rPr lang="ru-RU" sz="2200" dirty="0">
                <a:effectLst/>
              </a:rPr>
              <a:t>поражения </a:t>
            </a:r>
            <a:r>
              <a:rPr lang="ru-RU" sz="2200" dirty="0" smtClean="0">
                <a:effectLst/>
              </a:rPr>
              <a:t>ЦНС.</a:t>
            </a:r>
            <a:endParaRPr lang="ru-RU" sz="2200" dirty="0">
              <a:effectLst/>
            </a:endParaRPr>
          </a:p>
          <a:p>
            <a:pPr marL="18288" indent="0">
              <a:buNone/>
            </a:pPr>
            <a:r>
              <a:rPr lang="ru-RU" sz="2200" dirty="0" smtClean="0">
                <a:effectLst/>
              </a:rPr>
              <a:t>   - Травматические </a:t>
            </a:r>
            <a:r>
              <a:rPr lang="ru-RU" sz="2200" dirty="0">
                <a:effectLst/>
              </a:rPr>
              <a:t>поражения </a:t>
            </a:r>
            <a:r>
              <a:rPr lang="ru-RU" sz="2200" dirty="0" smtClean="0">
                <a:effectLst/>
              </a:rPr>
              <a:t>НС.</a:t>
            </a:r>
            <a:endParaRPr lang="ru-RU" sz="2200" dirty="0">
              <a:effectLst/>
            </a:endParaRPr>
          </a:p>
          <a:p>
            <a:pPr marL="18288" indent="0">
              <a:buNone/>
            </a:pPr>
            <a:r>
              <a:rPr lang="ru-RU" sz="2200" dirty="0" smtClean="0">
                <a:effectLst/>
              </a:rPr>
              <a:t>   - </a:t>
            </a:r>
            <a:r>
              <a:rPr lang="ru-RU" sz="2200" dirty="0" err="1" smtClean="0">
                <a:effectLst/>
              </a:rPr>
              <a:t>Дисметаболические</a:t>
            </a:r>
            <a:r>
              <a:rPr lang="ru-RU" sz="2200" dirty="0" smtClean="0">
                <a:effectLst/>
              </a:rPr>
              <a:t> </a:t>
            </a:r>
            <a:r>
              <a:rPr lang="ru-RU" sz="2200" dirty="0">
                <a:effectLst/>
              </a:rPr>
              <a:t>и </a:t>
            </a:r>
            <a:r>
              <a:rPr lang="ru-RU" sz="2200" dirty="0" smtClean="0">
                <a:effectLst/>
              </a:rPr>
              <a:t>токсико-метаболические.</a:t>
            </a:r>
            <a:endParaRPr lang="ru-RU" sz="2200" dirty="0">
              <a:effectLst/>
            </a:endParaRPr>
          </a:p>
          <a:p>
            <a:pPr marL="18288" indent="0">
              <a:buNone/>
            </a:pPr>
            <a:r>
              <a:rPr lang="ru-RU" sz="2200" dirty="0" smtClean="0">
                <a:effectLst/>
              </a:rPr>
              <a:t>   - Инфекционные </a:t>
            </a:r>
            <a:r>
              <a:rPr lang="ru-RU" sz="2200" dirty="0">
                <a:effectLst/>
              </a:rPr>
              <a:t>заболевания перинатального </a:t>
            </a:r>
            <a:r>
              <a:rPr lang="ru-RU" sz="2200" dirty="0" smtClean="0">
                <a:effectLst/>
              </a:rPr>
              <a:t>периода.</a:t>
            </a:r>
            <a:endParaRPr lang="ru-RU" sz="2200" dirty="0">
              <a:effectLst/>
            </a:endParaRPr>
          </a:p>
          <a:p>
            <a:pPr marL="18288" indent="0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 algn="just">
              <a:buNone/>
            </a:pPr>
            <a:r>
              <a:rPr lang="ru-RU" dirty="0">
                <a:effectLst/>
              </a:rPr>
              <a:t> </a:t>
            </a:r>
            <a:r>
              <a:rPr lang="ru-RU" dirty="0" smtClean="0">
                <a:effectLst/>
              </a:rPr>
              <a:t>    	</a:t>
            </a:r>
            <a:r>
              <a:rPr lang="ru-RU" sz="2200" dirty="0" smtClean="0">
                <a:effectLst/>
              </a:rPr>
              <a:t>Спастическую </a:t>
            </a:r>
            <a:r>
              <a:rPr lang="ru-RU" sz="2200" dirty="0" err="1">
                <a:effectLst/>
              </a:rPr>
              <a:t>диплегию</a:t>
            </a:r>
            <a:r>
              <a:rPr lang="ru-RU" sz="2200" dirty="0">
                <a:effectLst/>
              </a:rPr>
              <a:t> чаще связывают с недоношенностью, сопутствующей ей асфиксией и кровоизлиянием в мозг, в/у инфекцией и интоксикацией. </a:t>
            </a:r>
            <a:r>
              <a:rPr lang="ru-RU" sz="2200" dirty="0" smtClean="0">
                <a:effectLst/>
              </a:rPr>
              <a:t>	Причиной </a:t>
            </a:r>
            <a:r>
              <a:rPr lang="ru-RU" sz="2200" dirty="0" err="1">
                <a:effectLst/>
              </a:rPr>
              <a:t>дискинетических</a:t>
            </a:r>
            <a:r>
              <a:rPr lang="ru-RU" sz="2200" dirty="0">
                <a:effectLst/>
              </a:rPr>
              <a:t> форм часто бывает </a:t>
            </a:r>
            <a:r>
              <a:rPr lang="ru-RU" sz="2200" dirty="0" err="1">
                <a:effectLst/>
              </a:rPr>
              <a:t>билирубиновая</a:t>
            </a:r>
            <a:r>
              <a:rPr lang="ru-RU" sz="2200" dirty="0">
                <a:effectLst/>
              </a:rPr>
              <a:t> энцефалопатия, реже кровоизлияния в области хвостатого ядра мозга.  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046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85801"/>
            <a:ext cx="8136904" cy="5623519"/>
          </a:xfrm>
        </p:spPr>
        <p:txBody>
          <a:bodyPr/>
          <a:lstStyle/>
          <a:p>
            <a:pPr marL="18288" indent="0" algn="ctr">
              <a:buNone/>
            </a:pPr>
            <a:r>
              <a:rPr lang="ru-RU" sz="3200" dirty="0">
                <a:effectLst/>
              </a:rPr>
              <a:t>КАЛЕНДАРЬ ПСИХОМОТОРНОГО РАЗВИТИЯ ГРУДНОГО ВОЗРАСТА </a:t>
            </a:r>
            <a:endParaRPr lang="ru-RU" sz="3200" dirty="0" smtClean="0">
              <a:effectLst/>
            </a:endParaRPr>
          </a:p>
          <a:p>
            <a:pPr marL="18288" indent="0" algn="ctr">
              <a:buNone/>
            </a:pPr>
            <a:r>
              <a:rPr lang="ru-RU" sz="3200" dirty="0" smtClean="0">
                <a:effectLst/>
              </a:rPr>
              <a:t>В </a:t>
            </a:r>
            <a:r>
              <a:rPr lang="ru-RU" sz="3200" dirty="0">
                <a:effectLst/>
              </a:rPr>
              <a:t>НОРМЕ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128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88077652"/>
              </p:ext>
            </p:extLst>
          </p:nvPr>
        </p:nvGraphicFramePr>
        <p:xfrm>
          <a:off x="683568" y="476674"/>
          <a:ext cx="7848871" cy="5904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8611"/>
                <a:gridCol w="2001034"/>
                <a:gridCol w="1765228"/>
                <a:gridCol w="1873998"/>
              </a:tblGrid>
              <a:tr h="11602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Возраст (месяц),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Окружность головы (см),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Вес (кг)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Безусловные рефлексы,  симметричные рефлексы, спонтанная активность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Моторные навыки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Психическое развитие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60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 месяц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36-37см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3-4 кг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Бодроствование 7,5-8,5 часов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Моро, Робинзона, Автоматическая ходьба,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АШТР, Бабкина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Опора на ноги, Разгибание головы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Попытки фиксации взора, Содружественные движения глаз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Реакция на звук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Улыбается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Следит за предметом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6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3 месяца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40-41см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5кг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Бодроствование 9 час.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Опора на предплечья,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Выпрямляющая реакция на голову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Держит голову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Поднимает голову из положения лежа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Поднимает ноги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Гулит,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Смеется,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Тянется к предметам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6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6 месяцев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43-44см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7,5кг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Бодроствование 10 час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Туловищная реакция – повороты тела, взаимодействие антогонистов мышц, развитие ловкости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Сидит, тянется к предметам и тащит их в рот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Лепечет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Локализует звуки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6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23850" algn="l"/>
                          <a:tab pos="361950" algn="l"/>
                          <a:tab pos="681355" algn="ctr"/>
                        </a:tabLst>
                      </a:pPr>
                      <a:r>
                        <a:rPr lang="ru-RU" sz="1050">
                          <a:effectLst/>
                        </a:rPr>
                        <a:t>9 месяцев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323850" algn="l"/>
                          <a:tab pos="361950" algn="l"/>
                          <a:tab pos="681355" algn="ctr"/>
                        </a:tabLst>
                      </a:pPr>
                      <a:r>
                        <a:rPr lang="ru-RU" sz="1050">
                          <a:effectLst/>
                        </a:rPr>
                        <a:t>45-46см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323850" algn="l"/>
                          <a:tab pos="361950" algn="l"/>
                          <a:tab pos="681355" algn="ctr"/>
                        </a:tabLst>
                      </a:pPr>
                      <a:r>
                        <a:rPr lang="ru-RU" sz="1050">
                          <a:effectLst/>
                        </a:rPr>
                        <a:t>9-10кг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323850" algn="l"/>
                          <a:tab pos="361950" algn="l"/>
                          <a:tab pos="681355" algn="ctr"/>
                        </a:tabLst>
                      </a:pPr>
                      <a:r>
                        <a:rPr lang="ru-RU" sz="1050">
                          <a:effectLst/>
                        </a:rPr>
                        <a:t>Бодроствование 11 час.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Повороты, Четвереньковая опора, ползание, стоит у опоры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Машет ручкой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5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12 месяцев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46-48см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10-12 кг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Бодроствование 11 час.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Самостоятельно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Ходит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Бросает предметы</a:t>
                      </a:r>
                      <a:endParaRPr lang="ru-RU" sz="105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Понимает слово «нет»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Копирует действия</a:t>
                      </a:r>
                      <a:endParaRPr lang="ru-RU" sz="1050" dirty="0">
                        <a:effectLst/>
                        <a:latin typeface="Consolas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43063" y="11842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945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04856" cy="5760639"/>
          </a:xfrm>
        </p:spPr>
        <p:txBody>
          <a:bodyPr>
            <a:normAutofit lnSpcReduction="10000"/>
          </a:bodyPr>
          <a:lstStyle/>
          <a:p>
            <a:pPr marL="18288" indent="0" algn="just">
              <a:buNone/>
            </a:pPr>
            <a:r>
              <a:rPr lang="ru-RU" dirty="0" smtClean="0">
                <a:effectLst/>
              </a:rPr>
              <a:t>	Отклонении </a:t>
            </a:r>
            <a:r>
              <a:rPr lang="ru-RU" dirty="0">
                <a:effectLst/>
              </a:rPr>
              <a:t>хронологического возраста от календарного не более 3-х месяцев, диагностируется легкая степень нарушений ПМР, встречается у недоношенных, моторная задержка наблюдается при рахите, у детей с соматическими заболеваниями.</a:t>
            </a: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Отставание </a:t>
            </a:r>
            <a:r>
              <a:rPr lang="ru-RU" dirty="0">
                <a:effectLst/>
              </a:rPr>
              <a:t>от календарного возраста на 3 и более месяца, но не более 6 месяцев признается как нарушение ПМР средней степени. Средняя степень ПМР встречается у больных с энцефалопатией, </a:t>
            </a:r>
            <a:r>
              <a:rPr lang="ru-RU" dirty="0" err="1">
                <a:effectLst/>
              </a:rPr>
              <a:t>лейкомаляцией</a:t>
            </a:r>
            <a:r>
              <a:rPr lang="ru-RU" dirty="0">
                <a:effectLst/>
              </a:rPr>
              <a:t>, ПВК 2 степени, перенесших менингит, при эпилепсии, генных синдромах, </a:t>
            </a:r>
            <a:r>
              <a:rPr lang="ru-RU" dirty="0" err="1">
                <a:effectLst/>
              </a:rPr>
              <a:t>дизгинезии</a:t>
            </a:r>
            <a:r>
              <a:rPr lang="ru-RU" dirty="0">
                <a:effectLst/>
              </a:rPr>
              <a:t> мозга. </a:t>
            </a: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Тяжелая </a:t>
            </a:r>
            <a:r>
              <a:rPr lang="ru-RU" dirty="0">
                <a:effectLst/>
              </a:rPr>
              <a:t>степень нарушения ПМР – отставание в развитии ребенка более 6 месяцев, пороки мозга – аплазия лобных долей, мозжечка, у перенесших кровоизлияния 3 степени, при нарушении обмена органических кислот, хромосомные и генные синдромы, внутриутробные энцефалиты, врожденный гипотиреоз, симптоматическая эпилепсия.</a:t>
            </a:r>
          </a:p>
          <a:p>
            <a:pPr marL="18288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60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1"/>
            <a:ext cx="7992888" cy="5688632"/>
          </a:xfrm>
        </p:spPr>
        <p:txBody>
          <a:bodyPr>
            <a:normAutofit/>
          </a:bodyPr>
          <a:lstStyle/>
          <a:p>
            <a:pPr marL="18288" indent="0" algn="just">
              <a:buNone/>
            </a:pPr>
            <a:r>
              <a:rPr lang="ru-RU" dirty="0" smtClean="0">
                <a:effectLst/>
              </a:rPr>
              <a:t>	Заболевания </a:t>
            </a:r>
            <a:r>
              <a:rPr lang="ru-RU" dirty="0">
                <a:effectLst/>
              </a:rPr>
              <a:t>нервной системы имеют высокую степень </a:t>
            </a:r>
            <a:r>
              <a:rPr lang="ru-RU" dirty="0" err="1">
                <a:effectLst/>
              </a:rPr>
              <a:t>инвалидизации</a:t>
            </a:r>
            <a:r>
              <a:rPr lang="ru-RU" dirty="0">
                <a:effectLst/>
              </a:rPr>
              <a:t>, снижают качество жизни. </a:t>
            </a: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Детский </a:t>
            </a:r>
            <a:r>
              <a:rPr lang="ru-RU" dirty="0">
                <a:effectLst/>
              </a:rPr>
              <a:t>церебральный паралич </a:t>
            </a:r>
            <a:r>
              <a:rPr lang="ru-RU" dirty="0" err="1">
                <a:effectLst/>
              </a:rPr>
              <a:t>неизличим</a:t>
            </a:r>
            <a:r>
              <a:rPr lang="ru-RU" dirty="0">
                <a:effectLst/>
              </a:rPr>
              <a:t>, поэтому речь идет о восстановительном лечении и медицинской реабилитации. Своевременное и правильное восстановительное лечение способно привести к значительному улучшению функций, нарушенных болезнью. </a:t>
            </a:r>
          </a:p>
          <a:p>
            <a:pPr marL="18288" indent="0" algn="just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Различают </a:t>
            </a:r>
            <a:r>
              <a:rPr lang="ru-RU" u="sng" dirty="0" err="1">
                <a:effectLst/>
              </a:rPr>
              <a:t>абилитацию</a:t>
            </a:r>
            <a:r>
              <a:rPr lang="ru-RU" dirty="0">
                <a:effectLst/>
              </a:rPr>
              <a:t> – воспитание недоразвитых функций у  ребенка и </a:t>
            </a:r>
            <a:r>
              <a:rPr lang="ru-RU" u="sng" dirty="0">
                <a:effectLst/>
              </a:rPr>
              <a:t>реабилитацию</a:t>
            </a:r>
            <a:r>
              <a:rPr lang="ru-RU" dirty="0">
                <a:effectLst/>
              </a:rPr>
              <a:t> – восстановление утраченных функций в результате заболевания. Продолжительность восстановительного лечения при ДЦП не ограничена, программа реабилитации должна быть гибкой и учитывать постоянно меняющиеся факторы жизни больного.  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51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7"/>
            <a:ext cx="8136904" cy="5616624"/>
          </a:xfrm>
        </p:spPr>
        <p:txBody>
          <a:bodyPr/>
          <a:lstStyle/>
          <a:p>
            <a:pPr marL="18288" indent="0" algn="just">
              <a:buNone/>
            </a:pPr>
            <a:r>
              <a:rPr lang="ru-RU" dirty="0" smtClean="0">
                <a:effectLst/>
              </a:rPr>
              <a:t>	Основная </a:t>
            </a:r>
            <a:r>
              <a:rPr lang="ru-RU" dirty="0">
                <a:effectLst/>
              </a:rPr>
              <a:t>цель медицинской реабилитации при ДЦП – уменьшение выраженности отдельных симптомов, таких как ограничение пассивных или активных движений, недостаточной координации тонких движений сегментов конечностей, патологический мышечный тонус.  </a:t>
            </a:r>
          </a:p>
          <a:p>
            <a:pPr marL="18288" indent="0" algn="just">
              <a:buNone/>
            </a:pPr>
            <a:endParaRPr lang="ru-RU" dirty="0" smtClean="0">
              <a:effectLst/>
            </a:endParaRP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Это </a:t>
            </a:r>
            <a:r>
              <a:rPr lang="ru-RU" dirty="0">
                <a:effectLst/>
              </a:rPr>
              <a:t>способствует улучшению адаптации к социуму. </a:t>
            </a:r>
          </a:p>
          <a:p>
            <a:pPr marL="18288" indent="0" algn="just">
              <a:buNone/>
            </a:pPr>
            <a:r>
              <a:rPr lang="ru-RU" dirty="0">
                <a:effectLst/>
              </a:rPr>
              <a:t> </a:t>
            </a:r>
          </a:p>
          <a:p>
            <a:pPr marL="18288" indent="0" algn="just">
              <a:buNone/>
            </a:pPr>
            <a:r>
              <a:rPr lang="ru-RU" dirty="0" smtClean="0">
                <a:effectLst/>
              </a:rPr>
              <a:t>	Выбор </a:t>
            </a:r>
            <a:r>
              <a:rPr lang="ru-RU" dirty="0">
                <a:effectLst/>
              </a:rPr>
              <a:t>метода реабилитации основан на оценке степени тяжести двигательных нарушений ребенка и возраст. Необходимо учитывать и социально-бытовой статус ребенка. </a:t>
            </a:r>
          </a:p>
          <a:p>
            <a:pPr marL="18288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40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3679</TotalTime>
  <Words>1219</Words>
  <Application>Microsoft Office PowerPoint</Application>
  <PresentationFormat>Экран (4:3)</PresentationFormat>
  <Paragraphs>270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Базовая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St</cp:lastModifiedBy>
  <cp:revision>60</cp:revision>
  <dcterms:created xsi:type="dcterms:W3CDTF">2014-08-29T12:22:20Z</dcterms:created>
  <dcterms:modified xsi:type="dcterms:W3CDTF">2016-11-09T19:46:37Z</dcterms:modified>
</cp:coreProperties>
</file>